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305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36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59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7629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7270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704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58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711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0078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604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463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FF4F952-44F5-462C-B269-B976CAA7CD0C}" type="datetimeFigureOut">
              <a:rPr lang="en-IN" smtClean="0"/>
              <a:t>14-07-2024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E118083-5365-402B-8CFF-48B648812A1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616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tflix Background Images - Free Download on Freepik">
            <a:extLst>
              <a:ext uri="{FF2B5EF4-FFF2-40B4-BE49-F238E27FC236}">
                <a16:creationId xmlns:a16="http://schemas.microsoft.com/office/drawing/2014/main" id="{8148A528-353E-D671-7D08-B11367666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63718" cy="812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EE2F11-BC6C-FB7E-D3C3-6D726E6B523B}"/>
              </a:ext>
            </a:extLst>
          </p:cNvPr>
          <p:cNvSpPr txBox="1"/>
          <p:nvPr/>
        </p:nvSpPr>
        <p:spPr>
          <a:xfrm>
            <a:off x="2402541" y="1742798"/>
            <a:ext cx="74586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600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NETFLIX MOVIES DATA ANALYSIS IN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E8600F-A468-441E-41BB-770AB4B8A094}"/>
              </a:ext>
            </a:extLst>
          </p:cNvPr>
          <p:cNvSpPr txBox="1"/>
          <p:nvPr/>
        </p:nvSpPr>
        <p:spPr>
          <a:xfrm>
            <a:off x="8991600" y="6224807"/>
            <a:ext cx="3612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MANISHA MALPANI</a:t>
            </a:r>
          </a:p>
        </p:txBody>
      </p:sp>
    </p:spTree>
    <p:extLst>
      <p:ext uri="{BB962C8B-B14F-4D97-AF65-F5344CB8AC3E}">
        <p14:creationId xmlns:p14="http://schemas.microsoft.com/office/powerpoint/2010/main" val="2751710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842682" y="726141"/>
            <a:ext cx="1056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8. Write a query to list all titles along with the number of other titles by the same director. Include columns for </a:t>
            </a:r>
            <a:r>
              <a:rPr lang="en-GB" dirty="0" err="1">
                <a:solidFill>
                  <a:schemeClr val="bg1"/>
                </a:solidFill>
              </a:rPr>
              <a:t>show_id</a:t>
            </a:r>
            <a:r>
              <a:rPr lang="en-GB" dirty="0">
                <a:solidFill>
                  <a:schemeClr val="bg1"/>
                </a:solidFill>
              </a:rPr>
              <a:t>, title, director, and </a:t>
            </a:r>
            <a:r>
              <a:rPr lang="en-GB" dirty="0" err="1">
                <a:solidFill>
                  <a:schemeClr val="bg1"/>
                </a:solidFill>
              </a:rPr>
              <a:t>number_of_titles_by_director</a:t>
            </a:r>
            <a:r>
              <a:rPr lang="en-GB" dirty="0">
                <a:solidFill>
                  <a:schemeClr val="bg1"/>
                </a:solidFill>
              </a:rPr>
              <a:t>. 		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SELECT d1.show_id, d1.title, d1.director, d2.num_titles AS </a:t>
            </a:r>
            <a:r>
              <a:rPr lang="en-GB" dirty="0" err="1">
                <a:solidFill>
                  <a:schemeClr val="bg1"/>
                </a:solidFill>
              </a:rPr>
              <a:t>number_of_titles_by_director</a:t>
            </a:r>
            <a:r>
              <a:rPr lang="en-GB" dirty="0">
                <a:solidFill>
                  <a:schemeClr val="bg1"/>
                </a:solidFill>
              </a:rPr>
              <a:t> FROM data d1 JOIN (SELECT director, COUNT(*) AS </a:t>
            </a:r>
            <a:r>
              <a:rPr lang="en-GB" dirty="0" err="1">
                <a:solidFill>
                  <a:schemeClr val="bg1"/>
                </a:solidFill>
              </a:rPr>
              <a:t>num_titles</a:t>
            </a:r>
            <a:r>
              <a:rPr lang="en-GB" dirty="0">
                <a:solidFill>
                  <a:schemeClr val="bg1"/>
                </a:solidFill>
              </a:rPr>
              <a:t> FROM data GROUP BY director) d2 ON d1.director = d2.director;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FD1847-4B05-2504-3EBD-7A5B8107F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733" y="2757467"/>
            <a:ext cx="8311161" cy="347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60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842682" y="726141"/>
            <a:ext cx="105693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9. Write a query to find the total number of titles for each country. Display country and the count of titles. 		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SELECT country, COUNT(*) AS </a:t>
            </a:r>
            <a:r>
              <a:rPr lang="en-GB" dirty="0" err="1">
                <a:solidFill>
                  <a:schemeClr val="bg1"/>
                </a:solidFill>
              </a:rPr>
              <a:t>total_titles</a:t>
            </a:r>
            <a:r>
              <a:rPr lang="en-GB" dirty="0">
                <a:solidFill>
                  <a:schemeClr val="bg1"/>
                </a:solidFill>
              </a:rPr>
              <a:t> FROM data GROUP BY country;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A9D560-350B-7411-F115-8FFE07DBD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341" y="2247638"/>
            <a:ext cx="9825317" cy="40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32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636494" y="726141"/>
            <a:ext cx="107755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10. Write a query using a CASE statement to categorize titles into three categories based on their rating: Family for ratings G, PG, PG-13, Kids for TV-Y, TV-Y7, TV-G, and Adult for all other ratings. 		 </a:t>
            </a: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SELECT </a:t>
            </a:r>
            <a:r>
              <a:rPr lang="en-GB" dirty="0" err="1">
                <a:solidFill>
                  <a:schemeClr val="bg1"/>
                </a:solidFill>
              </a:rPr>
              <a:t>show_id</a:t>
            </a:r>
            <a:r>
              <a:rPr lang="en-GB" dirty="0">
                <a:solidFill>
                  <a:schemeClr val="bg1"/>
                </a:solidFill>
              </a:rPr>
              <a:t>, title, rating, CASE WHEN rating IN ('G', 'PG', 'PG-13') THEN 'Family’ WHEN rating IN ('TV-Y', 'TV-Y7', 'TV-G') THEN 'Kids’ ELSE 'Adult’ END AS </a:t>
            </a:r>
            <a:r>
              <a:rPr lang="en-GB" dirty="0" err="1">
                <a:solidFill>
                  <a:schemeClr val="bg1"/>
                </a:solidFill>
              </a:rPr>
              <a:t>rating_category</a:t>
            </a:r>
            <a:r>
              <a:rPr lang="en-GB" dirty="0">
                <a:solidFill>
                  <a:schemeClr val="bg1"/>
                </a:solidFill>
              </a:rPr>
              <a:t> FROM data;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9AA816-29EB-F0A0-A5FE-3C864363F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389" y="2480467"/>
            <a:ext cx="9063317" cy="37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6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636494" y="726141"/>
            <a:ext cx="10775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11. Write a query to add a new column </a:t>
            </a:r>
            <a:r>
              <a:rPr lang="en-GB" dirty="0" err="1">
                <a:solidFill>
                  <a:schemeClr val="bg1"/>
                </a:solidFill>
              </a:rPr>
              <a:t>title_length</a:t>
            </a:r>
            <a:r>
              <a:rPr lang="en-GB" dirty="0">
                <a:solidFill>
                  <a:schemeClr val="bg1"/>
                </a:solidFill>
              </a:rPr>
              <a:t> to the titles table that calculates the length of each title. 	</a:t>
            </a:r>
          </a:p>
          <a:p>
            <a:r>
              <a:rPr lang="en-GB" dirty="0">
                <a:solidFill>
                  <a:schemeClr val="bg1"/>
                </a:solidFill>
              </a:rPr>
              <a:t>	 </a:t>
            </a: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ALTER TABLE data ADD COLUMN </a:t>
            </a:r>
            <a:r>
              <a:rPr lang="en-GB" dirty="0" err="1">
                <a:solidFill>
                  <a:schemeClr val="bg1"/>
                </a:solidFill>
              </a:rPr>
              <a:t>title_length</a:t>
            </a:r>
            <a:r>
              <a:rPr lang="en-GB" dirty="0">
                <a:solidFill>
                  <a:schemeClr val="bg1"/>
                </a:solidFill>
              </a:rPr>
              <a:t> INT;  </a:t>
            </a:r>
          </a:p>
          <a:p>
            <a:r>
              <a:rPr lang="en-GB" dirty="0">
                <a:solidFill>
                  <a:schemeClr val="bg1"/>
                </a:solidFill>
              </a:rPr>
              <a:t>UPDATE data SET </a:t>
            </a:r>
            <a:r>
              <a:rPr lang="en-GB" dirty="0" err="1">
                <a:solidFill>
                  <a:schemeClr val="bg1"/>
                </a:solidFill>
              </a:rPr>
              <a:t>title_length</a:t>
            </a:r>
            <a:r>
              <a:rPr lang="en-GB" dirty="0">
                <a:solidFill>
                  <a:schemeClr val="bg1"/>
                </a:solidFill>
              </a:rPr>
              <a:t> = LENGTH(title); </a:t>
            </a:r>
          </a:p>
          <a:p>
            <a:r>
              <a:rPr lang="en-GB" dirty="0">
                <a:solidFill>
                  <a:schemeClr val="bg1"/>
                </a:solidFill>
              </a:rPr>
              <a:t>SELECT title, </a:t>
            </a:r>
            <a:r>
              <a:rPr lang="en-GB" dirty="0" err="1">
                <a:solidFill>
                  <a:schemeClr val="bg1"/>
                </a:solidFill>
              </a:rPr>
              <a:t>title_length</a:t>
            </a:r>
            <a:r>
              <a:rPr lang="en-GB" dirty="0">
                <a:solidFill>
                  <a:schemeClr val="bg1"/>
                </a:solidFill>
              </a:rPr>
              <a:t> FROM data;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1F1051-D2A6-E271-AB9D-335893965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31" y="2757466"/>
            <a:ext cx="8507506" cy="347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276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636494" y="726141"/>
            <a:ext cx="10775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12. Write a query using an advanced function to find the title with the longest duration in minutes.	</a:t>
            </a:r>
          </a:p>
          <a:p>
            <a:r>
              <a:rPr lang="en-GB" dirty="0">
                <a:solidFill>
                  <a:schemeClr val="bg1"/>
                </a:solidFill>
              </a:rPr>
              <a:t>	 </a:t>
            </a: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SELECT </a:t>
            </a:r>
            <a:r>
              <a:rPr lang="en-GB" dirty="0" err="1">
                <a:solidFill>
                  <a:schemeClr val="bg1"/>
                </a:solidFill>
              </a:rPr>
              <a:t>title,CASE</a:t>
            </a:r>
            <a:r>
              <a:rPr lang="en-GB" dirty="0">
                <a:solidFill>
                  <a:schemeClr val="bg1"/>
                </a:solidFill>
              </a:rPr>
              <a:t> WHEN duration LIKE '%seasons' THEN SUBSTRING(duration, 1, LENGTH(duration) - LENGTH(' seasons')) * 400 WHEN duration LIKE '%season' THEN 400 ELSE SUBSTRING(duration, 1, LENGTH(duration) - LENGTH(' min')) * 1 END AS </a:t>
            </a:r>
            <a:r>
              <a:rPr lang="en-GB" dirty="0" err="1">
                <a:solidFill>
                  <a:schemeClr val="bg1"/>
                </a:solidFill>
              </a:rPr>
              <a:t>duration_in_min</a:t>
            </a:r>
            <a:r>
              <a:rPr lang="en-GB" dirty="0">
                <a:solidFill>
                  <a:schemeClr val="bg1"/>
                </a:solidFill>
              </a:rPr>
              <a:t> FROM data ORDER BY </a:t>
            </a:r>
            <a:r>
              <a:rPr lang="en-GB" dirty="0" err="1">
                <a:solidFill>
                  <a:schemeClr val="bg1"/>
                </a:solidFill>
              </a:rPr>
              <a:t>duration_in_min</a:t>
            </a:r>
            <a:r>
              <a:rPr lang="en-GB" dirty="0">
                <a:solidFill>
                  <a:schemeClr val="bg1"/>
                </a:solidFill>
              </a:rPr>
              <a:t> DESC LIMIT 1;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343BED-A353-449C-FBD9-EA95A8E2B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270" y="2799486"/>
            <a:ext cx="9117106" cy="34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9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636494" y="726141"/>
            <a:ext cx="10775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13. Create a view named </a:t>
            </a:r>
            <a:r>
              <a:rPr lang="en-GB" dirty="0" err="1">
                <a:solidFill>
                  <a:schemeClr val="bg1"/>
                </a:solidFill>
              </a:rPr>
              <a:t>RecentTitles</a:t>
            </a:r>
            <a:r>
              <a:rPr lang="en-GB" dirty="0">
                <a:solidFill>
                  <a:schemeClr val="bg1"/>
                </a:solidFill>
              </a:rPr>
              <a:t> that includes titles added in the last 30 days. 	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CREATE VIEW </a:t>
            </a:r>
            <a:r>
              <a:rPr lang="en-GB" dirty="0" err="1">
                <a:solidFill>
                  <a:schemeClr val="bg1"/>
                </a:solidFill>
              </a:rPr>
              <a:t>RecentTitles</a:t>
            </a:r>
            <a:r>
              <a:rPr lang="en-GB" dirty="0">
                <a:solidFill>
                  <a:schemeClr val="bg1"/>
                </a:solidFill>
              </a:rPr>
              <a:t> AS SELECT * FROM data WHERE </a:t>
            </a:r>
            <a:r>
              <a:rPr lang="en-GB" dirty="0" err="1">
                <a:solidFill>
                  <a:schemeClr val="bg1"/>
                </a:solidFill>
              </a:rPr>
              <a:t>date_added</a:t>
            </a:r>
            <a:r>
              <a:rPr lang="en-GB" dirty="0">
                <a:solidFill>
                  <a:schemeClr val="bg1"/>
                </a:solidFill>
              </a:rPr>
              <a:t> &gt;= DATE_SUB(CURDATE(), INTERVAL 30 DAY);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52856-3941-302E-63AA-6A829A3C1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754" y="2225881"/>
            <a:ext cx="8899055" cy="38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5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636493" y="726141"/>
            <a:ext cx="110086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14. Write a query using a window function to rank titles based on their </a:t>
            </a:r>
            <a:r>
              <a:rPr lang="en-GB" dirty="0" err="1">
                <a:solidFill>
                  <a:schemeClr val="bg1"/>
                </a:solidFill>
              </a:rPr>
              <a:t>release_year</a:t>
            </a:r>
            <a:r>
              <a:rPr lang="en-GB" dirty="0">
                <a:solidFill>
                  <a:schemeClr val="bg1"/>
                </a:solidFill>
              </a:rPr>
              <a:t> within each country.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SELECT </a:t>
            </a:r>
            <a:r>
              <a:rPr lang="en-GB" dirty="0" err="1">
                <a:solidFill>
                  <a:schemeClr val="bg1"/>
                </a:solidFill>
              </a:rPr>
              <a:t>show_id</a:t>
            </a:r>
            <a:r>
              <a:rPr lang="en-GB" dirty="0">
                <a:solidFill>
                  <a:schemeClr val="bg1"/>
                </a:solidFill>
              </a:rPr>
              <a:t>, title, country, </a:t>
            </a:r>
            <a:r>
              <a:rPr lang="en-GB" dirty="0" err="1">
                <a:solidFill>
                  <a:schemeClr val="bg1"/>
                </a:solidFill>
              </a:rPr>
              <a:t>release_year</a:t>
            </a:r>
            <a:r>
              <a:rPr lang="en-GB" dirty="0">
                <a:solidFill>
                  <a:schemeClr val="bg1"/>
                </a:solidFill>
              </a:rPr>
              <a:t>,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RANK() OVER (PARTITION BY country ORDER BY </a:t>
            </a:r>
            <a:r>
              <a:rPr lang="en-GB" dirty="0" err="1">
                <a:solidFill>
                  <a:schemeClr val="bg1"/>
                </a:solidFill>
              </a:rPr>
              <a:t>release_year</a:t>
            </a:r>
            <a:r>
              <a:rPr lang="en-GB" dirty="0">
                <a:solidFill>
                  <a:schemeClr val="bg1"/>
                </a:solidFill>
              </a:rPr>
              <a:t>) AS </a:t>
            </a:r>
            <a:r>
              <a:rPr lang="en-GB" dirty="0" err="1">
                <a:solidFill>
                  <a:schemeClr val="bg1"/>
                </a:solidFill>
              </a:rPr>
              <a:t>release_year_rank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FROM data;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79B968-3265-EB80-0C25-F67F9A7BA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929" y="2500739"/>
            <a:ext cx="9043200" cy="371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25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636493" y="726141"/>
            <a:ext cx="110086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15. Write a query to calculate the cumulative count of titles added each month sorted by </a:t>
            </a:r>
            <a:r>
              <a:rPr lang="en-GB" dirty="0" err="1">
                <a:solidFill>
                  <a:schemeClr val="bg1"/>
                </a:solidFill>
              </a:rPr>
              <a:t>date_added</a:t>
            </a:r>
            <a:r>
              <a:rPr lang="en-GB" dirty="0">
                <a:solidFill>
                  <a:schemeClr val="bg1"/>
                </a:solidFill>
              </a:rPr>
              <a:t>.</a:t>
            </a:r>
            <a:endParaRPr lang="hi-IN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SELECT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DATE_FORMAT(</a:t>
            </a:r>
            <a:r>
              <a:rPr lang="en-GB" dirty="0" err="1">
                <a:solidFill>
                  <a:schemeClr val="bg1"/>
                </a:solidFill>
              </a:rPr>
              <a:t>date_added</a:t>
            </a:r>
            <a:r>
              <a:rPr lang="en-GB" dirty="0">
                <a:solidFill>
                  <a:schemeClr val="bg1"/>
                </a:solidFill>
              </a:rPr>
              <a:t>, '%Y-%m') AS </a:t>
            </a:r>
            <a:r>
              <a:rPr lang="en-GB" dirty="0" err="1">
                <a:solidFill>
                  <a:schemeClr val="bg1"/>
                </a:solidFill>
              </a:rPr>
              <a:t>month_added</a:t>
            </a:r>
            <a:r>
              <a:rPr lang="en-GB" dirty="0">
                <a:solidFill>
                  <a:schemeClr val="bg1"/>
                </a:solidFill>
              </a:rPr>
              <a:t>,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COUNT(*) AS </a:t>
            </a:r>
            <a:r>
              <a:rPr lang="en-GB" dirty="0" err="1">
                <a:solidFill>
                  <a:schemeClr val="bg1"/>
                </a:solidFill>
              </a:rPr>
              <a:t>titles_added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FROM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data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GROUP BY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month_added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ORDER BY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month_added</a:t>
            </a:r>
            <a:r>
              <a:rPr lang="en-GB" dirty="0">
                <a:solidFill>
                  <a:schemeClr val="bg1"/>
                </a:solidFill>
              </a:rPr>
              <a:t>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D38B05-8B7E-6161-65D4-2ADBB9622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673" y="2284151"/>
            <a:ext cx="10592297" cy="384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2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636493" y="726141"/>
            <a:ext cx="11008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16. Write a stored procedure to update the rating of a title given its </a:t>
            </a:r>
            <a:r>
              <a:rPr lang="en-GB" dirty="0" err="1">
                <a:solidFill>
                  <a:schemeClr val="bg1"/>
                </a:solidFill>
              </a:rPr>
              <a:t>show_id</a:t>
            </a:r>
            <a:r>
              <a:rPr lang="en-GB" dirty="0">
                <a:solidFill>
                  <a:schemeClr val="bg1"/>
                </a:solidFill>
              </a:rPr>
              <a:t> and new rating. </a:t>
            </a:r>
            <a:endParaRPr lang="hi-IN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DELIMITER $$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CREATE PROCEDURE </a:t>
            </a:r>
            <a:r>
              <a:rPr lang="en-GB" dirty="0" err="1">
                <a:solidFill>
                  <a:schemeClr val="bg1"/>
                </a:solidFill>
              </a:rPr>
              <a:t>UpdateRating</a:t>
            </a:r>
            <a:r>
              <a:rPr lang="en-GB" dirty="0">
                <a:solidFill>
                  <a:schemeClr val="bg1"/>
                </a:solidFill>
              </a:rPr>
              <a:t>(IN </a:t>
            </a:r>
            <a:r>
              <a:rPr lang="en-GB" dirty="0" err="1">
                <a:solidFill>
                  <a:schemeClr val="bg1"/>
                </a:solidFill>
              </a:rPr>
              <a:t>p_show_id</a:t>
            </a:r>
            <a:r>
              <a:rPr lang="en-GB" dirty="0">
                <a:solidFill>
                  <a:schemeClr val="bg1"/>
                </a:solidFill>
              </a:rPr>
              <a:t> VARCHAR(10), IN </a:t>
            </a:r>
            <a:r>
              <a:rPr lang="en-GB" dirty="0" err="1">
                <a:solidFill>
                  <a:schemeClr val="bg1"/>
                </a:solidFill>
              </a:rPr>
              <a:t>p_new_rating</a:t>
            </a:r>
            <a:r>
              <a:rPr lang="en-GB" dirty="0">
                <a:solidFill>
                  <a:schemeClr val="bg1"/>
                </a:solidFill>
              </a:rPr>
              <a:t> VARCHAR(10))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BEGIN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UPDATE data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SET rating = </a:t>
            </a:r>
            <a:r>
              <a:rPr lang="en-GB" dirty="0" err="1">
                <a:solidFill>
                  <a:schemeClr val="bg1"/>
                </a:solidFill>
              </a:rPr>
              <a:t>p_new_rating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WHERE </a:t>
            </a:r>
            <a:r>
              <a:rPr lang="en-GB" dirty="0" err="1">
                <a:solidFill>
                  <a:schemeClr val="bg1"/>
                </a:solidFill>
              </a:rPr>
              <a:t>show_id</a:t>
            </a:r>
            <a:r>
              <a:rPr lang="en-GB" dirty="0">
                <a:solidFill>
                  <a:schemeClr val="bg1"/>
                </a:solidFill>
              </a:rPr>
              <a:t> = </a:t>
            </a:r>
            <a:r>
              <a:rPr lang="en-GB" dirty="0" err="1">
                <a:solidFill>
                  <a:schemeClr val="bg1"/>
                </a:solidFill>
              </a:rPr>
              <a:t>p_show_id</a:t>
            </a:r>
            <a:r>
              <a:rPr lang="en-GB" dirty="0">
                <a:solidFill>
                  <a:schemeClr val="bg1"/>
                </a:solidFill>
              </a:rPr>
              <a:t>;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END $$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DELIMITER ;</a:t>
            </a:r>
            <a:r>
              <a:rPr lang="hi-IN" dirty="0">
                <a:solidFill>
                  <a:schemeClr val="bg1"/>
                </a:solidFill>
              </a:rPr>
              <a:t> </a:t>
            </a:r>
          </a:p>
          <a:p>
            <a:r>
              <a:rPr lang="en-IN" dirty="0">
                <a:solidFill>
                  <a:schemeClr val="bg1"/>
                </a:solidFill>
              </a:rPr>
              <a:t>CALL </a:t>
            </a:r>
            <a:r>
              <a:rPr lang="en-IN" dirty="0" err="1">
                <a:solidFill>
                  <a:schemeClr val="bg1"/>
                </a:solidFill>
              </a:rPr>
              <a:t>UpdateRating</a:t>
            </a:r>
            <a:r>
              <a:rPr lang="en-IN" dirty="0">
                <a:solidFill>
                  <a:schemeClr val="bg1"/>
                </a:solidFill>
              </a:rPr>
              <a:t>('s20', 'PG-13');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0F361-3328-3CC3-3C45-4587FC969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071" y="2757466"/>
            <a:ext cx="7073154" cy="349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4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636493" y="726141"/>
            <a:ext cx="110086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17. Write a query to find the country with the highest average rating for titles. Use subqueries and aggregate functions to achieve this.</a:t>
            </a:r>
            <a:endParaRPr lang="hi-IN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SELECT country, AVG(</a:t>
            </a:r>
            <a:r>
              <a:rPr lang="en-GB" dirty="0" err="1">
                <a:solidFill>
                  <a:schemeClr val="bg1"/>
                </a:solidFill>
              </a:rPr>
              <a:t>rating_value</a:t>
            </a:r>
            <a:r>
              <a:rPr lang="en-GB" dirty="0">
                <a:solidFill>
                  <a:schemeClr val="bg1"/>
                </a:solidFill>
              </a:rPr>
              <a:t>) AS </a:t>
            </a:r>
            <a:r>
              <a:rPr lang="en-GB" dirty="0" err="1">
                <a:solidFill>
                  <a:schemeClr val="bg1"/>
                </a:solidFill>
              </a:rPr>
              <a:t>average_rating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FROM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(SELECT country,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CASE rating              WHEN 'G' THEN 1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WHEN 'PG' THEN 2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WHEN 'PG-13' THEN 3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WHEN 'TV-Y' THEN 4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WHEN 'TV-Y7' THEN 5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WHEN 'TV-G' THEN 6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ELSE 7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END AS </a:t>
            </a:r>
            <a:r>
              <a:rPr lang="en-GB" dirty="0" err="1">
                <a:solidFill>
                  <a:schemeClr val="bg1"/>
                </a:solidFill>
              </a:rPr>
              <a:t>rating_value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FROM data) AS </a:t>
            </a:r>
            <a:r>
              <a:rPr lang="en-GB" dirty="0" err="1">
                <a:solidFill>
                  <a:schemeClr val="bg1"/>
                </a:solidFill>
              </a:rPr>
              <a:t>rating_values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GROUP BY country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ORDER BY </a:t>
            </a:r>
            <a:r>
              <a:rPr lang="en-GB" dirty="0" err="1">
                <a:solidFill>
                  <a:schemeClr val="bg1"/>
                </a:solidFill>
              </a:rPr>
              <a:t>average_rating</a:t>
            </a:r>
            <a:r>
              <a:rPr lang="en-GB" dirty="0">
                <a:solidFill>
                  <a:schemeClr val="bg1"/>
                </a:solidFill>
              </a:rPr>
              <a:t> DESC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LIMIT 1;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4B569B-DB43-D55E-480E-4B11C716E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952" y="3034465"/>
            <a:ext cx="5914051" cy="31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99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Netflix Background Vector Art, Icons, and Graphics for Free Download">
            <a:extLst>
              <a:ext uri="{FF2B5EF4-FFF2-40B4-BE49-F238E27FC236}">
                <a16:creationId xmlns:a16="http://schemas.microsoft.com/office/drawing/2014/main" id="{1917E78B-A942-3851-8376-53A52C561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5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7B8C96-99F8-715D-979F-E80C99BC8795}"/>
              </a:ext>
            </a:extLst>
          </p:cNvPr>
          <p:cNvSpPr txBox="1"/>
          <p:nvPr/>
        </p:nvSpPr>
        <p:spPr>
          <a:xfrm>
            <a:off x="170331" y="315902"/>
            <a:ext cx="6436657" cy="63248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500" dirty="0">
                <a:solidFill>
                  <a:schemeClr val="bg1"/>
                </a:solidFill>
              </a:rPr>
              <a:t>Netflix movie data analysis in SQL involves using SQL queries to explore and </a:t>
            </a:r>
            <a:r>
              <a:rPr lang="en-GB" sz="1500" dirty="0" err="1">
                <a:solidFill>
                  <a:schemeClr val="bg1"/>
                </a:solidFill>
              </a:rPr>
              <a:t>analyze</a:t>
            </a:r>
            <a:r>
              <a:rPr lang="en-GB" sz="1500" dirty="0">
                <a:solidFill>
                  <a:schemeClr val="bg1"/>
                </a:solidFill>
              </a:rPr>
              <a:t> data related to movies available on the Netflix platform. The process includes the following steps:</a:t>
            </a:r>
          </a:p>
          <a:p>
            <a:endParaRPr lang="en-GB" sz="15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1500" dirty="0">
                <a:solidFill>
                  <a:schemeClr val="bg1"/>
                </a:solidFill>
              </a:rPr>
              <a:t>Data Retrieval: Fetch Netflix movie data from the database.</a:t>
            </a:r>
          </a:p>
          <a:p>
            <a:pPr marL="285750" indent="-285750">
              <a:buFontTx/>
              <a:buChar char="-"/>
            </a:pPr>
            <a:endParaRPr lang="en-GB" sz="15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1500" dirty="0">
                <a:solidFill>
                  <a:schemeClr val="bg1"/>
                </a:solidFill>
              </a:rPr>
              <a:t>Filtering: Apply criteria to narrow down the dataset (e.g., by genre, release year).</a:t>
            </a:r>
          </a:p>
          <a:p>
            <a:pPr marL="285750" indent="-285750">
              <a:buFontTx/>
              <a:buChar char="-"/>
            </a:pPr>
            <a:endParaRPr lang="en-GB" sz="15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1500" dirty="0">
                <a:solidFill>
                  <a:schemeClr val="bg1"/>
                </a:solidFill>
              </a:rPr>
              <a:t>Sorting: Organize data to identify trends (e.g., most-watched, top-rated).</a:t>
            </a:r>
          </a:p>
          <a:p>
            <a:pPr marL="285750" indent="-285750">
              <a:buFontTx/>
              <a:buChar char="-"/>
            </a:pPr>
            <a:endParaRPr lang="en-GB" sz="15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1500" dirty="0">
                <a:solidFill>
                  <a:schemeClr val="bg1"/>
                </a:solidFill>
              </a:rPr>
              <a:t>Aggregation: Use functions to calculate metrics (e.g., total viewership, average rating).</a:t>
            </a:r>
          </a:p>
          <a:p>
            <a:pPr marL="285750" indent="-285750">
              <a:buFontTx/>
              <a:buChar char="-"/>
            </a:pPr>
            <a:endParaRPr lang="en-GB" sz="15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1500" dirty="0">
                <a:solidFill>
                  <a:schemeClr val="bg1"/>
                </a:solidFill>
              </a:rPr>
              <a:t>Pattern Analysis: Identify viewing </a:t>
            </a:r>
            <a:r>
              <a:rPr lang="en-GB" sz="1500" dirty="0" err="1">
                <a:solidFill>
                  <a:schemeClr val="bg1"/>
                </a:solidFill>
              </a:rPr>
              <a:t>behavior</a:t>
            </a:r>
            <a:r>
              <a:rPr lang="en-GB" sz="1500" dirty="0">
                <a:solidFill>
                  <a:schemeClr val="bg1"/>
                </a:solidFill>
              </a:rPr>
              <a:t> patterns across demographics, times, regions.</a:t>
            </a:r>
          </a:p>
          <a:p>
            <a:pPr marL="285750" indent="-285750">
              <a:buFontTx/>
              <a:buChar char="-"/>
            </a:pPr>
            <a:endParaRPr lang="en-GB" sz="15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1500" dirty="0">
                <a:solidFill>
                  <a:schemeClr val="bg1"/>
                </a:solidFill>
              </a:rPr>
              <a:t>Performance Evaluation: Assess newly added movies based on viewership and ratings.</a:t>
            </a:r>
          </a:p>
          <a:p>
            <a:pPr marL="285750" indent="-285750">
              <a:buFontTx/>
              <a:buChar char="-"/>
            </a:pPr>
            <a:endParaRPr lang="en-GB" sz="1500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GB" sz="1500" dirty="0">
                <a:solidFill>
                  <a:schemeClr val="bg1"/>
                </a:solidFill>
              </a:rPr>
              <a:t>Data-Driven Decisions: Provide insights for improving recommendations, content acquisition, and user satisfaction.</a:t>
            </a:r>
          </a:p>
          <a:p>
            <a:pPr marL="285750" indent="-285750">
              <a:buFontTx/>
              <a:buChar char="-"/>
            </a:pPr>
            <a:endParaRPr lang="en-GB" sz="1500" dirty="0">
              <a:solidFill>
                <a:schemeClr val="bg1"/>
              </a:solidFill>
            </a:endParaRPr>
          </a:p>
          <a:p>
            <a:r>
              <a:rPr lang="en-GB" sz="1500" dirty="0">
                <a:solidFill>
                  <a:schemeClr val="bg1"/>
                </a:solidFill>
              </a:rPr>
              <a:t>By leveraging SQL, analysts can efficiently process and interpret large volumes of data, helping Netflix refine its offerings and user experience.</a:t>
            </a:r>
            <a:endParaRPr lang="en-IN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577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636493" y="726141"/>
            <a:ext cx="110086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18. Write a query to find pairs of titles from the same country where one title has a higher rating than the other. Display columns for show_id_1, title_1, rating_1, show_id_2, title_2, and rating_2. </a:t>
            </a:r>
            <a:endParaRPr lang="hi-IN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SELECT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t1.show_id AS show_id_1,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t1.title AS title_1,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t1.rating AS rating_1,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t2.show_id AS show_id_2,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t2.title AS title_2,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t2.rating AS rating_2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FROM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data t1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JOIN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data t2 ON t1.country = t2.country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WHERE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t1.show_id &lt; t2.show_id</a:t>
            </a:r>
            <a:r>
              <a:rPr lang="hi-IN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AND t1.rating &gt; t2.rating; 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3904E-D89C-38E9-6579-A6CFCCF4E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9153" y="2696911"/>
            <a:ext cx="8139953" cy="352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19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itHub - Uttkarsh14/Movie-Recommendation-Engine: Movie recommendation  system using collaborative filtering">
            <a:extLst>
              <a:ext uri="{FF2B5EF4-FFF2-40B4-BE49-F238E27FC236}">
                <a16:creationId xmlns:a16="http://schemas.microsoft.com/office/drawing/2014/main" id="{06CF50B1-29B3-7163-F933-DD8DE4B75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58DF7E-3314-E2B1-038B-ACDDBD8A0AF6}"/>
              </a:ext>
            </a:extLst>
          </p:cNvPr>
          <p:cNvSpPr txBox="1"/>
          <p:nvPr/>
        </p:nvSpPr>
        <p:spPr>
          <a:xfrm>
            <a:off x="3074893" y="2671483"/>
            <a:ext cx="560294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rgbClr val="CC0000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86401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842682" y="726141"/>
            <a:ext cx="10569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Write a query to list all titles with their </a:t>
            </a:r>
            <a:r>
              <a:rPr lang="en-GB" dirty="0" err="1">
                <a:solidFill>
                  <a:schemeClr val="bg1"/>
                </a:solidFill>
              </a:rPr>
              <a:t>show_id</a:t>
            </a:r>
            <a:r>
              <a:rPr lang="en-GB" dirty="0">
                <a:solidFill>
                  <a:schemeClr val="bg1"/>
                </a:solidFill>
              </a:rPr>
              <a:t>, title, and type.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Query – </a:t>
            </a:r>
          </a:p>
          <a:p>
            <a:r>
              <a:rPr lang="en-GB" dirty="0">
                <a:solidFill>
                  <a:schemeClr val="bg1"/>
                </a:solidFill>
              </a:rPr>
              <a:t>SELECT </a:t>
            </a:r>
            <a:r>
              <a:rPr lang="en-GB" dirty="0" err="1">
                <a:solidFill>
                  <a:schemeClr val="bg1"/>
                </a:solidFill>
              </a:rPr>
              <a:t>show_id</a:t>
            </a:r>
            <a:r>
              <a:rPr lang="en-GB" dirty="0">
                <a:solidFill>
                  <a:schemeClr val="bg1"/>
                </a:solidFill>
              </a:rPr>
              <a:t>, title, type FROM data;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7C108-B99D-24A5-79C7-46D315B93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883" y="2089306"/>
            <a:ext cx="7790330" cy="404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78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6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842682" y="726141"/>
            <a:ext cx="10569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2. Write a query to display all columns for titles that are Movies. </a:t>
            </a:r>
          </a:p>
          <a:p>
            <a:r>
              <a:rPr lang="en-GB" dirty="0">
                <a:solidFill>
                  <a:schemeClr val="bg1"/>
                </a:solidFill>
              </a:rPr>
              <a:t>   		   </a:t>
            </a:r>
          </a:p>
          <a:p>
            <a:r>
              <a:rPr lang="en-GB" dirty="0">
                <a:solidFill>
                  <a:schemeClr val="bg1"/>
                </a:solidFill>
              </a:rPr>
              <a:t>Query – </a:t>
            </a:r>
          </a:p>
          <a:p>
            <a:r>
              <a:rPr lang="en-GB" dirty="0">
                <a:solidFill>
                  <a:schemeClr val="bg1"/>
                </a:solidFill>
              </a:rPr>
              <a:t>SELECT * FROM data WHERE type = 'Movie';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C08BA-FA25-3726-5740-5A22F3101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722" y="2047582"/>
            <a:ext cx="9490202" cy="384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86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842682" y="726141"/>
            <a:ext cx="10569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3. Write a query to list TV shows that were released in the year 2021.    		   </a:t>
            </a:r>
          </a:p>
          <a:p>
            <a:r>
              <a:rPr lang="en-GB" dirty="0">
                <a:solidFill>
                  <a:schemeClr val="bg1"/>
                </a:solidFill>
              </a:rPr>
              <a:t>		   </a:t>
            </a:r>
          </a:p>
          <a:p>
            <a:r>
              <a:rPr lang="en-GB" dirty="0">
                <a:solidFill>
                  <a:schemeClr val="bg1"/>
                </a:solidFill>
              </a:rPr>
              <a:t>Query – </a:t>
            </a:r>
          </a:p>
          <a:p>
            <a:r>
              <a:rPr lang="en-GB" dirty="0">
                <a:solidFill>
                  <a:schemeClr val="bg1"/>
                </a:solidFill>
              </a:rPr>
              <a:t>SELECT * FROM data WHERE type = 'TV Show' AND </a:t>
            </a:r>
            <a:r>
              <a:rPr lang="en-GB" dirty="0" err="1">
                <a:solidFill>
                  <a:schemeClr val="bg1"/>
                </a:solidFill>
              </a:rPr>
              <a:t>release_year</a:t>
            </a:r>
            <a:r>
              <a:rPr lang="en-GB" dirty="0">
                <a:solidFill>
                  <a:schemeClr val="bg1"/>
                </a:solidFill>
              </a:rPr>
              <a:t> = 2021;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7F1BC4-C2DA-316B-697C-F5DB1AF3D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918" y="2045821"/>
            <a:ext cx="10121153" cy="41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763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842682" y="726141"/>
            <a:ext cx="10569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4. Write a query to find all titles where the description contains the word family.		   </a:t>
            </a:r>
          </a:p>
          <a:p>
            <a:r>
              <a:rPr lang="en-GB" dirty="0">
                <a:solidFill>
                  <a:schemeClr val="bg1"/>
                </a:solidFill>
              </a:rPr>
              <a:t>		   </a:t>
            </a:r>
          </a:p>
          <a:p>
            <a:r>
              <a:rPr lang="en-GB" dirty="0">
                <a:solidFill>
                  <a:schemeClr val="bg1"/>
                </a:solidFill>
              </a:rPr>
              <a:t>Query – </a:t>
            </a:r>
          </a:p>
          <a:p>
            <a:r>
              <a:rPr lang="en-GB" dirty="0">
                <a:solidFill>
                  <a:schemeClr val="bg1"/>
                </a:solidFill>
              </a:rPr>
              <a:t>SELECT title FROM data WHERE description LIKE '%family%';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F32A6D-0689-E7A7-0C2D-B7BFDAF0B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730" y="1926470"/>
            <a:ext cx="10264588" cy="417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194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842682" y="726141"/>
            <a:ext cx="10569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5. Write a query to count the total number of titles in the dataset. 		   </a:t>
            </a:r>
          </a:p>
          <a:p>
            <a:r>
              <a:rPr lang="en-GB" dirty="0">
                <a:solidFill>
                  <a:schemeClr val="bg1"/>
                </a:solidFill>
              </a:rPr>
              <a:t>		   </a:t>
            </a:r>
          </a:p>
          <a:p>
            <a:r>
              <a:rPr lang="en-GB" dirty="0">
                <a:solidFill>
                  <a:schemeClr val="bg1"/>
                </a:solidFill>
              </a:rPr>
              <a:t>Query – </a:t>
            </a:r>
          </a:p>
          <a:p>
            <a:r>
              <a:rPr lang="en-GB" dirty="0">
                <a:solidFill>
                  <a:schemeClr val="bg1"/>
                </a:solidFill>
              </a:rPr>
              <a:t>SELECT COUNT(*) AS </a:t>
            </a:r>
            <a:r>
              <a:rPr lang="en-GB" dirty="0" err="1">
                <a:solidFill>
                  <a:schemeClr val="bg1"/>
                </a:solidFill>
              </a:rPr>
              <a:t>total_titles</a:t>
            </a:r>
            <a:r>
              <a:rPr lang="en-GB" dirty="0">
                <a:solidFill>
                  <a:schemeClr val="bg1"/>
                </a:solidFill>
              </a:rPr>
              <a:t> FROM data;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A8161C-E8F6-71F1-604F-949224DF8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23" y="1926470"/>
            <a:ext cx="9932894" cy="40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45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842682" y="726141"/>
            <a:ext cx="105693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6. Write a query to find the average duration of all movies (in minutes, wherever the season is mentioned, consider 400 minutes per season). 	   </a:t>
            </a:r>
          </a:p>
          <a:p>
            <a:r>
              <a:rPr lang="en-GB" dirty="0">
                <a:solidFill>
                  <a:schemeClr val="bg1"/>
                </a:solidFill>
              </a:rPr>
              <a:t>		 </a:t>
            </a: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SELECT AVG(CASE WHEN duration LIKE '%seasons' THEN SUBSTRING(duration, 1, LENGTH(duration) - LENGTH(' seasons')) * 400 WHEN duration LIKE '%season' THEN 400            ELSE duration END) AS </a:t>
            </a:r>
            <a:r>
              <a:rPr lang="en-GB" dirty="0" err="1">
                <a:solidFill>
                  <a:schemeClr val="bg1"/>
                </a:solidFill>
              </a:rPr>
              <a:t>average_duration</a:t>
            </a:r>
            <a:r>
              <a:rPr lang="en-GB" dirty="0">
                <a:solidFill>
                  <a:schemeClr val="bg1"/>
                </a:solidFill>
              </a:rPr>
              <a:t> FROM data where type = 'movie';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F6D1C1-1D84-F566-0F49-87358F1B4A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528"/>
          <a:stretch/>
        </p:blipFill>
        <p:spPr>
          <a:xfrm>
            <a:off x="1873622" y="2757465"/>
            <a:ext cx="8202707" cy="337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36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llpaper lights, background, color, rainbow, red, logo, texture, blue for  mobile and desktop, section текстуры, resolution 1920x1080 - download">
            <a:extLst>
              <a:ext uri="{FF2B5EF4-FFF2-40B4-BE49-F238E27FC236}">
                <a16:creationId xmlns:a16="http://schemas.microsoft.com/office/drawing/2014/main" id="{F3ED7F41-36DE-0552-B335-BAC4EF275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935E3E-FCC0-2F8F-740F-C213EA745554}"/>
              </a:ext>
            </a:extLst>
          </p:cNvPr>
          <p:cNvSpPr/>
          <p:nvPr/>
        </p:nvSpPr>
        <p:spPr>
          <a:xfrm>
            <a:off x="636494" y="546847"/>
            <a:ext cx="11008659" cy="57463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FB97E3-2E30-505E-0ED0-00F26992A3E6}"/>
              </a:ext>
            </a:extLst>
          </p:cNvPr>
          <p:cNvSpPr txBox="1"/>
          <p:nvPr/>
        </p:nvSpPr>
        <p:spPr>
          <a:xfrm>
            <a:off x="842682" y="726141"/>
            <a:ext cx="10569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7. Write a query to list the top 5 latest titles based on the </a:t>
            </a:r>
            <a:r>
              <a:rPr lang="en-GB" dirty="0" err="1">
                <a:solidFill>
                  <a:schemeClr val="bg1"/>
                </a:solidFill>
              </a:rPr>
              <a:t>date_added</a:t>
            </a:r>
            <a:r>
              <a:rPr lang="en-GB" dirty="0">
                <a:solidFill>
                  <a:schemeClr val="bg1"/>
                </a:solidFill>
              </a:rPr>
              <a:t>, sorted in descending order.    </a:t>
            </a:r>
          </a:p>
          <a:p>
            <a:r>
              <a:rPr lang="en-GB" dirty="0">
                <a:solidFill>
                  <a:schemeClr val="bg1"/>
                </a:solidFill>
              </a:rPr>
              <a:t>		 </a:t>
            </a:r>
          </a:p>
          <a:p>
            <a:r>
              <a:rPr lang="en-GB" dirty="0">
                <a:solidFill>
                  <a:schemeClr val="bg1"/>
                </a:solidFill>
              </a:rPr>
              <a:t>Query –</a:t>
            </a:r>
          </a:p>
          <a:p>
            <a:r>
              <a:rPr lang="en-GB" dirty="0">
                <a:solidFill>
                  <a:schemeClr val="bg1"/>
                </a:solidFill>
              </a:rPr>
              <a:t>SELECT title FROM data ORDER BY </a:t>
            </a:r>
            <a:r>
              <a:rPr lang="en-GB" dirty="0" err="1">
                <a:solidFill>
                  <a:schemeClr val="bg1"/>
                </a:solidFill>
              </a:rPr>
              <a:t>date_added</a:t>
            </a:r>
            <a:r>
              <a:rPr lang="en-GB" dirty="0">
                <a:solidFill>
                  <a:schemeClr val="bg1"/>
                </a:solidFill>
              </a:rPr>
              <a:t> DESC LIMIT 5;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3B9DCA-0CBA-AEE8-C730-101154F5B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81" y="1998186"/>
            <a:ext cx="10610490" cy="398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54141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179</TotalTime>
  <Words>1383</Words>
  <Application>Microsoft Office PowerPoint</Application>
  <PresentationFormat>Widescreen</PresentationFormat>
  <Paragraphs>94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ADLaM Display</vt:lpstr>
      <vt:lpstr>Arial</vt:lpstr>
      <vt:lpstr>Century Schoolbook</vt:lpstr>
      <vt:lpstr>Wingdings 2</vt:lpstr>
      <vt:lpstr>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malpa</dc:creator>
  <cp:lastModifiedBy>malpa</cp:lastModifiedBy>
  <cp:revision>1</cp:revision>
  <dcterms:created xsi:type="dcterms:W3CDTF">2024-07-14T06:39:27Z</dcterms:created>
  <dcterms:modified xsi:type="dcterms:W3CDTF">2024-07-14T09:38:42Z</dcterms:modified>
</cp:coreProperties>
</file>